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svg" ContentType="image/svg+xml"/>
  <Override PartName="/ppt/charts/style2.xml" ContentType="application/vnd.ms-office.chartstyle+xml"/>
  <Override PartName="/ppt/charts/style1.xml" ContentType="application/vnd.ms-office.chart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charts/colors2.xml" ContentType="application/vnd.ms-office.chartcolorstyl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charts/chartEx1.xml" ContentType="application/vnd.ms-office.chartex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053" r:id="rId5"/>
    <p:sldId id="2403" r:id="rId6"/>
    <p:sldId id="2175" r:id="rId7"/>
    <p:sldId id="2452" r:id="rId8"/>
    <p:sldId id="2115" r:id="rId9"/>
    <p:sldId id="2114" r:id="rId10"/>
    <p:sldId id="107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45" userDrawn="1">
          <p15:clr>
            <a:srgbClr val="A4A3A4"/>
          </p15:clr>
        </p15:guide>
        <p15:guide id="2" pos="778" userDrawn="1">
          <p15:clr>
            <a:srgbClr val="A4A3A4"/>
          </p15:clr>
        </p15:guide>
        <p15:guide id="3" pos="4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D6E71"/>
    <a:srgbClr val="FFFC00"/>
    <a:srgbClr val="F2F337"/>
    <a:srgbClr val="404040"/>
    <a:srgbClr val="909090"/>
    <a:srgbClr val="B6B8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3045"/>
        <p:guide pos="778"/>
        <p:guide pos="45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1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6593912397921312"/>
          <c:y val="0.20645157923303339"/>
          <c:w val="0.83406087602078693"/>
          <c:h val="0.7329133874705132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F2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33-472A-921E-17A17F06BBD1}"/>
              </c:ext>
            </c:extLst>
          </c:dPt>
          <c:dPt>
            <c:idx val="1"/>
            <c:spPr>
              <a:solidFill>
                <a:srgbClr val="63666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33-472A-921E-17A17F06BBD1}"/>
              </c:ext>
            </c:extLst>
          </c:dPt>
          <c:cat>
            <c:strRef>
              <c:f>Лист1!$A$2:$A$3</c:f>
              <c:strCache>
                <c:ptCount val="2"/>
                <c:pt idx="0">
                  <c:v>готовые линии</c:v>
                </c:pt>
                <c:pt idx="1">
                  <c:v>неготовые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633-472A-921E-17A17F06BBD1}"/>
            </c:ext>
          </c:extLst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Лист1!$A$2:$A$7</cx:f>
        <cx:lvl ptCount="6">
          <cx:pt idx="0">всего</cx:pt>
          <cx:pt idx="1">подключено к ГИС</cx:pt>
          <cx:pt idx="2">договор</cx:pt>
          <cx:pt idx="3">готовы</cx:pt>
          <cx:pt idx="4">карточки</cx:pt>
        </cx:lvl>
      </cx:strDim>
      <cx:numDim type="val">
        <cx:f>Лист1!$B$2:$B$7</cx:f>
        <cx:lvl ptCount="6" formatCode="Основной">
          <cx:pt idx="0">48</cx:pt>
          <cx:pt idx="1">48</cx:pt>
          <cx:pt idx="2">45</cx:pt>
          <cx:pt idx="3">30</cx:pt>
          <cx:pt idx="4">5</cx:pt>
        </cx:lvl>
      </cx:numDim>
    </cx:data>
  </cx:chartData>
  <cx:chart>
    <cx:plotArea>
      <cx:plotAreaRegion>
        <cx:series layoutId="funnel" uniqueId="{056AAECD-F68C-4684-97B5-CDFBB60A535E}">
          <cx:tx>
            <cx:txData>
              <cx:f>Лист1!$B$1</cx:f>
              <cx:v>Ряд 1</cx:v>
            </cx:txData>
          </cx:tx>
          <cx:spPr>
            <a:solidFill>
              <a:srgbClr val="767171"/>
            </a:solidFill>
          </cx:spPr>
          <cx:dataPt idx="0">
            <cx:spPr>
              <a:solidFill>
                <a:srgbClr val="63666A"/>
              </a:solidFill>
            </cx:spPr>
          </cx:dataPt>
          <cx:dataPt idx="1">
            <cx:spPr>
              <a:solidFill>
                <a:srgbClr val="717479"/>
              </a:solidFill>
            </cx:spPr>
          </cx:dataPt>
          <cx:dataPt idx="2">
            <cx:spPr>
              <a:solidFill>
                <a:srgbClr val="8A8D92"/>
              </a:solidFill>
            </cx:spPr>
          </cx:dataPt>
          <cx:dataPt idx="3">
            <cx:spPr>
              <a:solidFill>
                <a:srgbClr val="95989D"/>
              </a:solidFill>
            </cx:spPr>
          </cx:dataPt>
          <cx:dataPt idx="4">
            <cx:spPr>
              <a:solidFill>
                <a:srgbClr val="D0CECE"/>
              </a:solidFill>
            </cx:spPr>
          </cx:dataPt>
          <cx:dataPt idx="5">
            <cx:spPr>
              <a:solidFill>
                <a:srgbClr val="D0CECE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>
                    <a:solidFill>
                      <a:schemeClr val="bg1"/>
                    </a:solidFill>
                  </a:defRPr>
                </a:pPr>
                <a:endParaRPr lang="ru-RU" sz="1600" b="0" i="0" u="none" strike="noStrike" baseline="0">
                  <a:solidFill>
                    <a:schemeClr val="bg1"/>
                  </a:solidFill>
                  <a:latin typeface="Calibri"/>
                </a:endParaRPr>
              </a:p>
            </cx:txP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ru-RU" sz="16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48</a:t>
                  </a:r>
                </a:p>
              </cx:txP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ru-RU" sz="16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48</a:t>
                  </a:r>
                </a:p>
              </cx:txP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ru-RU" sz="16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45</a:t>
                  </a:r>
                </a:p>
              </cx:txP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ru-RU" sz="1600" b="0" i="0" u="none" strike="noStrike" baseline="0">
                      <a:solidFill>
                        <a:schemeClr val="tx1"/>
                      </a:solidFill>
                      <a:latin typeface="Calibri"/>
                    </a:rPr>
                    <a:t>5</a:t>
                  </a:r>
                </a:p>
              </cx:txPr>
            </cx:dataLabel>
          </cx:dataLabels>
          <cx:dataId val="0"/>
        </cx:series>
      </cx:plotAreaRegion>
      <cx:axis id="0" hidden="1">
        <cx:catScaling gapWidth="0.0599999987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31E54-531C-4729-A4EB-5D91EF3E7EA3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93E81-E0E1-4106-89F5-189013B8B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3852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err="1"/>
              <a:t>Notes</a:t>
            </a:r>
            <a:r>
              <a:rPr lang="ru-RU"/>
              <a:t> view: </a:t>
            </a:r>
            <a:fld id="{128CEAFE-FA94-43E5-B0FF-D47E1CCDD1B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148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/>
              <a:t>Notes view: </a:t>
            </a:r>
            <a:fld id="{128CEAFE-FA94-43E5-B0FF-D47E1CCDD1B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884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63537B-5415-2860-8195-315A1CFD0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DCAE678-422F-10FB-B694-9786224A3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4D9776-3579-F0D8-2F58-A4AA3ED0C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59FE-7A83-413B-BB01-F9FAF63E9E1C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1182D9-4679-8405-6BE0-3B5FB8632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F69E44-CF8C-AEB2-3285-ADECD4E9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7524-B71A-4482-8BC8-C78CA5F0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997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15ABC0-2C7E-806B-CD3C-B91B0AD7F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B02D26F-7188-A186-A068-EB6BFEA1D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6832A9-890F-879E-D58E-32B35B9C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59FE-7A83-413B-BB01-F9FAF63E9E1C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0FE07C-DF90-9331-30C9-8BEB644B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A3459E-35E0-3195-8441-6471E530F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7524-B71A-4482-8BC8-C78CA5F0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437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1F409CE-9720-C73D-5ABC-44F8DEAF9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D2CF391-81AB-D8DE-AF2C-6CCAE1158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6B9A8D-DA61-127C-5447-1A3B93B9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59FE-7A83-413B-BB01-F9FAF63E9E1C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422CC6-D7BF-C23E-0F5E-83EDED61A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A3768B-5E5A-5D1D-125C-6909EE020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7524-B71A-4482-8BC8-C78CA5F0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38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4E41E6-5C44-9E8C-39AF-E94A2F711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3153EC-5977-3B65-931A-CCF033B7C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F082FD-0DB1-7541-1148-E15D4ADBD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59FE-7A83-413B-BB01-F9FAF63E9E1C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16694C-DC52-BBE5-7BA3-8759E02A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EB5411-FC23-0432-FBFE-257B2C14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7524-B71A-4482-8BC8-C78CA5F0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530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6453EA-02D4-2A13-3FBB-DC7E0B0DB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71B08C5-7DD2-E916-C0F2-7B69BB6FA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8F99A81-5660-82A0-2E60-BBEF9F7B7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59FE-7A83-413B-BB01-F9FAF63E9E1C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13B769-C4C6-AA0F-6A83-506BA422D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F1EEFC-4474-4D64-CB50-C079BB4EB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7524-B71A-4482-8BC8-C78CA5F0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048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CB1D18-D0D3-B111-DE15-977970E8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D4FAB9-BCA3-F617-AEA5-8E7052F0B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154C300-A807-CAAC-E100-D4654A89C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F1E2A08-3958-AE84-88B8-7F4C17F1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59FE-7A83-413B-BB01-F9FAF63E9E1C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4F2F36-04A5-CAE0-1248-8A13BBF2D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69AA1E-4C53-E73B-6D2F-C87501CB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7524-B71A-4482-8BC8-C78CA5F0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740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E1A67F-8528-3E98-CF18-E7CD56BCE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CF25B4-53C3-0ACD-A474-48B2046ED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8AEDA80-022D-D78E-F7A3-313018829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8B5AF17-AF0A-BF2D-DE91-FB04C881E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174C2A5-E022-4C29-C231-3749417D4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457FA89-BC49-605A-42F3-50BC1F12C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59FE-7A83-413B-BB01-F9FAF63E9E1C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19AB85C-8893-5C0F-377F-2D596744C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85FD7C5-5046-7844-83D9-4A9AB3FB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7524-B71A-4482-8BC8-C78CA5F0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229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9B1257-97BC-C1F8-9F67-F76816AC0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CC4A614-5699-5147-0E68-84ABBB86C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59FE-7A83-413B-BB01-F9FAF63E9E1C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24585E5-E31C-0680-94C9-18975ED76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F3AA70B-BE7A-CBA8-751C-EA2EC243B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7524-B71A-4482-8BC8-C78CA5F0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440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8EA2314-C22C-8260-681F-06AACF96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59FE-7A83-413B-BB01-F9FAF63E9E1C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0351693-8FFF-A7D8-5E18-6686E78A8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546A6D7-1F91-FF33-C5D1-490F356C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7524-B71A-4482-8BC8-C78CA5F0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101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5F8D21-CB3C-4FEC-CAE6-45311B17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2FA38E-0664-92D2-CFC5-D383234A0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13575A8-B975-7562-E484-35250C63C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0563872-046A-599C-CAB4-B1BBFAA1A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59FE-7A83-413B-BB01-F9FAF63E9E1C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EF6953-AE6D-B9D2-D126-AD4432DE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AECBF9A-D0C1-C07A-CA20-A3A04B53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7524-B71A-4482-8BC8-C78CA5F0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06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334BFC-1E2C-768F-A4FA-0EA777C38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D07CE2F-5589-A8A9-A75B-734D267963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1BD02F0-AA54-0EE4-C272-227780903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4B872D1-6BE2-82C6-0223-EFF621E5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59FE-7A83-413B-BB01-F9FAF63E9E1C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7D89254-6CC6-FA86-9D6A-5F6F44EAE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A8E27FB-0EB6-6DDA-A5A4-65B8D9F2A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7524-B71A-4482-8BC8-C78CA5F0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043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62EE72-1C58-0189-0FA5-C3515A1FB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6CF3926-29A1-13D7-0EB7-9E750C0B0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7A8730-2536-8492-E612-106FD518B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59FE-7A83-413B-BB01-F9FAF63E9E1C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664895-FA05-913D-B7F5-B797F2824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25C22B-8EF9-C680-F35B-F9ED528C3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17524-B71A-4482-8BC8-C78CA5F0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82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5.sv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F1EABD4-DD09-3217-9C0F-DF2F96E118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16254" b="7917"/>
          <a:stretch/>
        </p:blipFill>
        <p:spPr>
          <a:xfrm>
            <a:off x="2827932" y="1"/>
            <a:ext cx="9364068" cy="6867940"/>
          </a:xfrm>
          <a:prstGeom prst="rect">
            <a:avLst/>
          </a:prstGeom>
        </p:spPr>
      </p:pic>
      <p:sp>
        <p:nvSpPr>
          <p:cNvPr id="9" name="Прямоугольник 17">
            <a:extLst>
              <a:ext uri="{FF2B5EF4-FFF2-40B4-BE49-F238E27FC236}">
                <a16:creationId xmlns:a16="http://schemas.microsoft.com/office/drawing/2014/main" xmlns="" id="{A260C6DF-AAFC-7D43-AA78-8A2DD60FEA1C}"/>
              </a:ext>
            </a:extLst>
          </p:cNvPr>
          <p:cNvSpPr/>
          <p:nvPr/>
        </p:nvSpPr>
        <p:spPr>
          <a:xfrm>
            <a:off x="0" y="0"/>
            <a:ext cx="6095999" cy="6867940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highlight>
                <a:srgbClr val="595959"/>
              </a:highlight>
            </a:endParaRPr>
          </a:p>
        </p:txBody>
      </p:sp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xmlns="" id="{8E841189-6E24-49EA-9893-B74D2F36E95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667D742-CDCF-4DDA-891A-A595009146E3}"/>
              </a:ext>
            </a:extLst>
          </p:cNvPr>
          <p:cNvSpPr txBox="1">
            <a:spLocks/>
          </p:cNvSpPr>
          <p:nvPr/>
        </p:nvSpPr>
        <p:spPr>
          <a:xfrm>
            <a:off x="528242" y="2962740"/>
            <a:ext cx="5183963" cy="415891"/>
          </a:xfrm>
          <a:prstGeom prst="rect">
            <a:avLst/>
          </a:prstGeom>
        </p:spPr>
        <p:txBody>
          <a:bodyPr vert="horz" lIns="100796" tIns="50398" rIns="100796" bIns="5039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0">
                <a:solidFill>
                  <a:schemeClr val="bg1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упакованной воды</a:t>
            </a:r>
            <a:endParaRPr lang="ru-RU" sz="2800" b="0">
              <a:solidFill>
                <a:srgbClr val="FFFFFF"/>
              </a:solidFill>
              <a:latin typeface="PT Sans Regular"/>
            </a:endParaRPr>
          </a:p>
        </p:txBody>
      </p:sp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xmlns="" id="{1BDF70C0-F793-C9A5-9F9F-C411A78D1CFC}"/>
              </a:ext>
            </a:extLst>
          </p:cNvPr>
          <p:cNvSpPr/>
          <p:nvPr/>
        </p:nvSpPr>
        <p:spPr>
          <a:xfrm>
            <a:off x="1014379" y="4474483"/>
            <a:ext cx="171079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defTabSz="925769"/>
            <a:r>
              <a:rPr lang="ru-RU" sz="2400" dirty="0">
                <a:solidFill>
                  <a:schemeClr val="bg1"/>
                </a:solidFill>
                <a:latin typeface="PT Sans Regular"/>
                <a:cs typeface="Segoe UI"/>
              </a:rPr>
              <a:t>26.05.2023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D6F709-0146-9461-16E9-7141B5A7803F}"/>
              </a:ext>
            </a:extLst>
          </p:cNvPr>
          <p:cNvSpPr txBox="1"/>
          <p:nvPr/>
        </p:nvSpPr>
        <p:spPr>
          <a:xfrm>
            <a:off x="529350" y="1699433"/>
            <a:ext cx="4648825" cy="132343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PT Sans Bold" panose="020B0703020203020204" pitchFamily="34" charset="-52"/>
                <a:ea typeface="PT Sans Bold" panose="020B0703020203020204" pitchFamily="34" charset="-52"/>
                <a:cs typeface="Segoe UI" panose="020B0502040204020203" pitchFamily="34" charset="0"/>
              </a:rPr>
              <a:t>СТАТУС ПРОЕКТА ПО МАРКИРОВКЕ </a:t>
            </a:r>
            <a:endParaRPr lang="ru-RU" sz="4000" dirty="0">
              <a:latin typeface="PT Sans Bold" panose="020B0703020203020204" pitchFamily="34" charset="-52"/>
              <a:ea typeface="PT Sans Bold" panose="020B0703020203020204" pitchFamily="34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A6119B1-CDE0-87D9-080D-260FD64D4E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27063" y="5397292"/>
            <a:ext cx="4322172" cy="808617"/>
          </a:xfrm>
          <a:prstGeom prst="rect">
            <a:avLst/>
          </a:prstGeom>
        </p:spPr>
      </p:pic>
      <p:pic>
        <p:nvPicPr>
          <p:cNvPr id="10" name="Рисунок 9" descr="Ежедневник со сплошной заливкой">
            <a:extLst>
              <a:ext uri="{FF2B5EF4-FFF2-40B4-BE49-F238E27FC236}">
                <a16:creationId xmlns:a16="http://schemas.microsoft.com/office/drawing/2014/main" xmlns="" id="{7B250E1F-D6F5-13C9-C758-FA5994D0C5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79437" y="4425129"/>
            <a:ext cx="415891" cy="41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970876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2D939B-ABC7-4D39-7F1F-ADE68C70E63D}"/>
              </a:ext>
            </a:extLst>
          </p:cNvPr>
          <p:cNvSpPr txBox="1"/>
          <p:nvPr/>
        </p:nvSpPr>
        <p:spPr>
          <a:xfrm>
            <a:off x="836989" y="289570"/>
            <a:ext cx="10773529" cy="83715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000" b="1" dirty="0">
                <a:solidFill>
                  <a:schemeClr val="tx1">
                    <a:lumMod val="75000"/>
                  </a:schemeClr>
                </a:solidFill>
                <a:latin typeface="PT Sans Bold" panose="020B0703020203020204" pitchFamily="34" charset="-52"/>
                <a:cs typeface="Segoe UI" panose="020B0502040204020203" pitchFamily="34" charset="0"/>
              </a:rPr>
              <a:t>СТАТИСТИКА РАБОТЫ УОТ ВОДЫ В ГИС МТ</a:t>
            </a:r>
          </a:p>
          <a:p>
            <a:pPr>
              <a:lnSpc>
                <a:spcPct val="80000"/>
              </a:lnSpc>
            </a:pPr>
            <a:r>
              <a:rPr lang="ru-RU" sz="3000" dirty="0">
                <a:solidFill>
                  <a:schemeClr val="tx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по федеральным округам</a:t>
            </a: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xmlns="" id="{5C45AD58-2857-B833-20E0-34339D09C436}"/>
              </a:ext>
            </a:extLst>
          </p:cNvPr>
          <p:cNvGraphicFramePr>
            <a:graphicFrameLocks noGrp="1"/>
          </p:cNvGraphicFramePr>
          <p:nvPr/>
        </p:nvGraphicFramePr>
        <p:xfrm>
          <a:off x="878806" y="1337822"/>
          <a:ext cx="10689894" cy="4704612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2450075">
                  <a:extLst>
                    <a:ext uri="{9D8B030D-6E8A-4147-A177-3AD203B41FA5}">
                      <a16:colId xmlns:a16="http://schemas.microsoft.com/office/drawing/2014/main" xmlns="" val="429561459"/>
                    </a:ext>
                  </a:extLst>
                </a:gridCol>
                <a:gridCol w="2282062">
                  <a:extLst>
                    <a:ext uri="{9D8B030D-6E8A-4147-A177-3AD203B41FA5}">
                      <a16:colId xmlns:a16="http://schemas.microsoft.com/office/drawing/2014/main" xmlns="" val="761722882"/>
                    </a:ext>
                  </a:extLst>
                </a:gridCol>
                <a:gridCol w="3079696">
                  <a:extLst>
                    <a:ext uri="{9D8B030D-6E8A-4147-A177-3AD203B41FA5}">
                      <a16:colId xmlns:a16="http://schemas.microsoft.com/office/drawing/2014/main" xmlns="" val="9885625"/>
                    </a:ext>
                  </a:extLst>
                </a:gridCol>
                <a:gridCol w="2878061">
                  <a:extLst>
                    <a:ext uri="{9D8B030D-6E8A-4147-A177-3AD203B41FA5}">
                      <a16:colId xmlns:a16="http://schemas.microsoft.com/office/drawing/2014/main" xmlns="" val="132327612"/>
                    </a:ext>
                  </a:extLst>
                </a:gridCol>
              </a:tblGrid>
              <a:tr h="13709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PT Sans Regular"/>
                          <a:cs typeface="Segoe UI" panose="020B0502040204020203" pitchFamily="34" charset="0"/>
                        </a:rPr>
                        <a:t>Федеральный округ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PT Sans Regular"/>
                          <a:cs typeface="Segoe UI" panose="020B0502040204020203" pitchFamily="34" charset="0"/>
                        </a:rPr>
                        <a:t>% регистрации УОТ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PT Sans Regular"/>
                          <a:cs typeface="Segoe UI" panose="020B0502040204020203" pitchFamily="34" charset="0"/>
                        </a:rPr>
                        <a:t>% УОТ, работающих с ЭДО, от зарегистрированных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PT Sans Regular"/>
                          <a:cs typeface="Segoe UI" panose="020B0502040204020203" pitchFamily="34" charset="0"/>
                        </a:rPr>
                        <a:t>% розничных компаний, передающих чеки, от зарегистрированных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66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2620883"/>
                  </a:ext>
                </a:extLst>
              </a:tr>
              <a:tr h="4167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СЗФО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81% (+5%)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72% (+6%)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49% (+25%)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2810841"/>
                  </a:ext>
                </a:extLst>
              </a:tr>
              <a:tr h="4167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ДФО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79% (+4%)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70% (+6%)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50% (+19%)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2112153"/>
                  </a:ext>
                </a:extLst>
              </a:tr>
              <a:tr h="4167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ЦФО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72% (+6%)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69% (+8%)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51% (+25%)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8768513"/>
                  </a:ext>
                </a:extLst>
              </a:tr>
              <a:tr h="4167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ПФО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72% (+6%)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71% (+7%)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49% (+25%)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401985"/>
                  </a:ext>
                </a:extLst>
              </a:tr>
              <a:tr h="4167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ЮФО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70% (+6%)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66% (+9%)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46% (+22%)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471517"/>
                  </a:ext>
                </a:extLst>
              </a:tr>
              <a:tr h="4167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УФО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67% (+5%)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72% (+8%)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51% (+25%)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9951351"/>
                  </a:ext>
                </a:extLst>
              </a:tr>
              <a:tr h="4167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СФО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65% (+6%)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72% (+7%)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53% (+22%)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2917835"/>
                  </a:ext>
                </a:extLst>
              </a:tr>
              <a:tr h="4167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СКФО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55% (+7%)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61% (+11%)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42% (+27%)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7304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57588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CFDB209-DE96-A4B3-6030-C4332E248903}"/>
              </a:ext>
            </a:extLst>
          </p:cNvPr>
          <p:cNvSpPr/>
          <p:nvPr/>
        </p:nvSpPr>
        <p:spPr>
          <a:xfrm>
            <a:off x="8739418" y="2382579"/>
            <a:ext cx="3363913" cy="2092841"/>
          </a:xfrm>
          <a:prstGeom prst="rect">
            <a:avLst/>
          </a:prstGeom>
          <a:solidFill>
            <a:srgbClr val="F6F52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ABC6AD-2674-245B-9F93-6BB177A0474A}"/>
              </a:ext>
            </a:extLst>
          </p:cNvPr>
          <p:cNvSpPr txBox="1"/>
          <p:nvPr/>
        </p:nvSpPr>
        <p:spPr>
          <a:xfrm>
            <a:off x="878807" y="271386"/>
            <a:ext cx="10773529" cy="46782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000" b="1" dirty="0">
                <a:solidFill>
                  <a:schemeClr val="tx1">
                    <a:lumMod val="75000"/>
                  </a:schemeClr>
                </a:solidFill>
                <a:latin typeface="PT Sans Bold" panose="020B0703020203020204" pitchFamily="34" charset="-52"/>
                <a:cs typeface="Segoe UI" panose="020B0502040204020203" pitchFamily="34" charset="0"/>
              </a:rPr>
              <a:t>СТАТИСТИКА РАБОТЫ УОТ ВОДЫ В ГИС МТ</a:t>
            </a:r>
          </a:p>
        </p:txBody>
      </p:sp>
      <p:graphicFrame>
        <p:nvGraphicFramePr>
          <p:cNvPr id="12" name="Таблица 4">
            <a:extLst>
              <a:ext uri="{FF2B5EF4-FFF2-40B4-BE49-F238E27FC236}">
                <a16:creationId xmlns:a16="http://schemas.microsoft.com/office/drawing/2014/main" xmlns="" id="{7A7CF1B1-292A-E69C-8FAE-18666F48CC57}"/>
              </a:ext>
            </a:extLst>
          </p:cNvPr>
          <p:cNvGraphicFramePr>
            <a:graphicFrameLocks noGrp="1"/>
          </p:cNvGraphicFramePr>
          <p:nvPr/>
        </p:nvGraphicFramePr>
        <p:xfrm>
          <a:off x="923069" y="1318928"/>
          <a:ext cx="7626730" cy="487371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2284688">
                  <a:extLst>
                    <a:ext uri="{9D8B030D-6E8A-4147-A177-3AD203B41FA5}">
                      <a16:colId xmlns:a16="http://schemas.microsoft.com/office/drawing/2014/main" xmlns="" val="429561459"/>
                    </a:ext>
                  </a:extLst>
                </a:gridCol>
                <a:gridCol w="1584432">
                  <a:extLst>
                    <a:ext uri="{9D8B030D-6E8A-4147-A177-3AD203B41FA5}">
                      <a16:colId xmlns:a16="http://schemas.microsoft.com/office/drawing/2014/main" xmlns="" val="654941387"/>
                    </a:ext>
                  </a:extLst>
                </a:gridCol>
                <a:gridCol w="1534275">
                  <a:extLst>
                    <a:ext uri="{9D8B030D-6E8A-4147-A177-3AD203B41FA5}">
                      <a16:colId xmlns:a16="http://schemas.microsoft.com/office/drawing/2014/main" xmlns="" val="672035966"/>
                    </a:ext>
                  </a:extLst>
                </a:gridCol>
                <a:gridCol w="1148353">
                  <a:extLst>
                    <a:ext uri="{9D8B030D-6E8A-4147-A177-3AD203B41FA5}">
                      <a16:colId xmlns:a16="http://schemas.microsoft.com/office/drawing/2014/main" xmlns="" val="761722882"/>
                    </a:ext>
                  </a:extLst>
                </a:gridCol>
                <a:gridCol w="1074982">
                  <a:extLst>
                    <a:ext uri="{9D8B030D-6E8A-4147-A177-3AD203B41FA5}">
                      <a16:colId xmlns:a16="http://schemas.microsoft.com/office/drawing/2014/main" xmlns="" val="3316737115"/>
                    </a:ext>
                  </a:extLst>
                </a:gridCol>
              </a:tblGrid>
              <a:tr h="908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PT Sans Regular"/>
                          <a:cs typeface="Segoe UI" panose="020B0502040204020203" pitchFamily="34" charset="0"/>
                        </a:rPr>
                        <a:t>Субъект Российской Федерации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PT Sans Regular"/>
                          <a:cs typeface="Segoe UI" panose="020B0502040204020203" pitchFamily="34" charset="0"/>
                        </a:rPr>
                        <a:t>% розничных компаний, передающих чеки, от зарегистрированных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PT Sans Regular"/>
                          <a:cs typeface="Segoe UI" panose="020B0502040204020203" pitchFamily="34" charset="0"/>
                        </a:rPr>
                        <a:t>% УОТ, работающих с ЭДО, от зарегистрированных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PT Sans Regular"/>
                          <a:cs typeface="Segoe UI" panose="020B0502040204020203" pitchFamily="34" charset="0"/>
                        </a:rPr>
                        <a:t>% регистрации УОТ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PT Sans Regular"/>
                          <a:cs typeface="Segoe UI" panose="020B0502040204020203" pitchFamily="34" charset="0"/>
                        </a:rPr>
                        <a:t>Получен ответ на письмо</a:t>
                      </a:r>
                      <a:br>
                        <a:rPr lang="ru-RU" sz="1200" b="1" kern="1200" dirty="0">
                          <a:solidFill>
                            <a:schemeClr val="bg1"/>
                          </a:solidFill>
                          <a:latin typeface="PT Sans Regular"/>
                          <a:cs typeface="Segoe UI" panose="020B0502040204020203" pitchFamily="34" charset="0"/>
                        </a:rPr>
                      </a:b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PT Sans Regular"/>
                          <a:cs typeface="Segoe UI" panose="020B0502040204020203" pitchFamily="34" charset="0"/>
                        </a:rPr>
                        <a:t> от 20.03.2023</a:t>
                      </a:r>
                      <a:br>
                        <a:rPr lang="ru-RU" sz="1200" b="1" kern="1200" dirty="0">
                          <a:solidFill>
                            <a:schemeClr val="bg1"/>
                          </a:solidFill>
                          <a:latin typeface="PT Sans Regular"/>
                          <a:cs typeface="Segoe UI" panose="020B0502040204020203" pitchFamily="34" charset="0"/>
                        </a:rPr>
                      </a:b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PT Sans Regular"/>
                          <a:cs typeface="Segoe UI" panose="020B0502040204020203" pitchFamily="34" charset="0"/>
                        </a:rPr>
                        <a:t>№ 26554/28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B6B8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66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2620883"/>
                  </a:ext>
                </a:extLst>
              </a:tr>
              <a:tr h="3312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Чукотский автономный округ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476114"/>
                  </a:ext>
                </a:extLst>
              </a:tr>
              <a:tr h="3312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Республика Тыва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3583681"/>
                  </a:ext>
                </a:extLst>
              </a:tr>
              <a:tr h="3312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Республика Ингушетия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7512173"/>
                  </a:ext>
                </a:extLst>
              </a:tr>
              <a:tr h="3312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Чеченская Республика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6340317"/>
                  </a:ext>
                </a:extLst>
              </a:tr>
              <a:tr h="3312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Республика Саха (Якутия)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0230526"/>
                  </a:ext>
                </a:extLst>
              </a:tr>
              <a:tr h="3312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Республика Дагестан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3257348"/>
                  </a:ext>
                </a:extLst>
              </a:tr>
              <a:tr h="3312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Санкт-Петербург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9376937"/>
                  </a:ext>
                </a:extLst>
              </a:tr>
              <a:tr h="3312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Астраханская область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1478721"/>
                  </a:ext>
                </a:extLst>
              </a:tr>
              <a:tr h="4587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Кабардино-Балкарская Республика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5060141"/>
                  </a:ext>
                </a:extLst>
              </a:tr>
              <a:tr h="3312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Краснодарский край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2470331"/>
                  </a:ext>
                </a:extLst>
              </a:tr>
              <a:tr h="3312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Пензенская область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555607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B0186C-72E9-403D-AB36-B7C9744F0C5E}"/>
              </a:ext>
            </a:extLst>
          </p:cNvPr>
          <p:cNvSpPr txBox="1"/>
          <p:nvPr/>
        </p:nvSpPr>
        <p:spPr>
          <a:xfrm>
            <a:off x="9509281" y="2788599"/>
            <a:ext cx="1722925" cy="7737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600" b="1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T Sans Bold" panose="020B0703020203020204" pitchFamily="34" charset="-52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sz="5400" dirty="0"/>
              <a:t>57</a:t>
            </a:r>
            <a:endParaRPr lang="ru-RU" sz="5400" b="0" dirty="0"/>
          </a:p>
        </p:txBody>
      </p:sp>
      <p:sp>
        <p:nvSpPr>
          <p:cNvPr id="8" name="ee4pHeader2">
            <a:extLst>
              <a:ext uri="{FF2B5EF4-FFF2-40B4-BE49-F238E27FC236}">
                <a16:creationId xmlns:a16="http://schemas.microsoft.com/office/drawing/2014/main" xmlns="" id="{2FAE6D47-D0EB-E71F-39C1-B26AD8E3598C}"/>
              </a:ext>
            </a:extLst>
          </p:cNvPr>
          <p:cNvSpPr txBox="1"/>
          <p:nvPr/>
        </p:nvSpPr>
        <p:spPr>
          <a:xfrm>
            <a:off x="9013568" y="3429000"/>
            <a:ext cx="2784956" cy="646331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400" dirty="0">
                <a:solidFill>
                  <a:srgbClr val="6D6E71"/>
                </a:solidFill>
                <a:latin typeface="PT Sans Regular"/>
                <a:ea typeface="Segoe UI" panose="020B0502040204020203" pitchFamily="34" charset="0"/>
                <a:cs typeface="Segoe UI"/>
              </a:rPr>
              <a:t>Регионов направили ответ на письмо Минпромторга России</a:t>
            </a:r>
            <a:br>
              <a:rPr lang="ru-RU" sz="1400" dirty="0">
                <a:solidFill>
                  <a:srgbClr val="6D6E71"/>
                </a:solidFill>
                <a:latin typeface="PT Sans Regular"/>
                <a:ea typeface="Segoe UI" panose="020B0502040204020203" pitchFamily="34" charset="0"/>
                <a:cs typeface="Segoe UI"/>
              </a:rPr>
            </a:br>
            <a:r>
              <a:rPr lang="ru-RU" sz="1400" dirty="0">
                <a:solidFill>
                  <a:srgbClr val="6D6E71"/>
                </a:solidFill>
                <a:latin typeface="PT Sans Regular"/>
                <a:ea typeface="Segoe UI" panose="020B0502040204020203" pitchFamily="34" charset="0"/>
                <a:cs typeface="Segoe UI"/>
              </a:rPr>
              <a:t>от 20.03.2023 № 26554/28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ED0F39F-2C1D-8025-DDB2-E49330CF7EFC}"/>
              </a:ext>
            </a:extLst>
          </p:cNvPr>
          <p:cNvSpPr txBox="1"/>
          <p:nvPr/>
        </p:nvSpPr>
        <p:spPr>
          <a:xfrm>
            <a:off x="878806" y="758029"/>
            <a:ext cx="7305073" cy="31944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ТОП регионов с самой низкой долей подключения розничного звена</a:t>
            </a:r>
            <a:endParaRPr lang="ru-RU" sz="18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79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E216CB-F97F-5AAD-CA21-F3F8F8F7BE7E}"/>
              </a:ext>
            </a:extLst>
          </p:cNvPr>
          <p:cNvSpPr txBox="1"/>
          <p:nvPr/>
        </p:nvSpPr>
        <p:spPr>
          <a:xfrm>
            <a:off x="7942216" y="1056759"/>
            <a:ext cx="41573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1800" b="1" i="0" u="none" strike="noStrike" kern="1200" cap="none" spc="0" normalizeH="0" baseline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T Sans Bold" panose="020B0703020203020204" pitchFamily="34" charset="-52"/>
                <a:ea typeface="+mn-ea"/>
                <a:cs typeface="Segoe UI" panose="020B0502040204020203" pitchFamily="34" charset="0"/>
              </a:defRPr>
            </a:pPr>
            <a:r>
              <a:rPr kumimoji="0" lang="ru-RU" sz="2100" b="1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T Sans Bold" panose="020B0703020203020204" pitchFamily="34" charset="-52"/>
                <a:ea typeface="+mn-ea"/>
                <a:cs typeface="Segoe UI" panose="020B0502040204020203" pitchFamily="34" charset="0"/>
              </a:rPr>
              <a:t>ДОРОЖНАЯ КАРТА ПЛАНИРУЕМОГО ВНЕДРЕНИЯ*</a:t>
            </a:r>
            <a:endParaRPr lang="ru-RU" sz="2100" b="1" dirty="0">
              <a:solidFill>
                <a:prstClr val="black">
                  <a:lumMod val="75000"/>
                  <a:lumOff val="25000"/>
                </a:prstClr>
              </a:solidFill>
              <a:latin typeface="PT Sans Bold" panose="020B0703020203020204" pitchFamily="34" charset="-52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A430F76-D92E-17C2-B546-33E6FBFBB3C4}"/>
              </a:ext>
            </a:extLst>
          </p:cNvPr>
          <p:cNvSpPr txBox="1"/>
          <p:nvPr/>
        </p:nvSpPr>
        <p:spPr>
          <a:xfrm>
            <a:off x="506489" y="458506"/>
            <a:ext cx="8113529" cy="49282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4400" b="1">
                <a:solidFill>
                  <a:schemeClr val="tx1">
                    <a:lumMod val="75000"/>
                  </a:schemeClr>
                </a:solidFill>
                <a:latin typeface="PT Sans Bold" panose="020B0703020203020204" pitchFamily="34" charset="-52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T Sans Bold" panose="020B0703020203020204" pitchFamily="34" charset="-52"/>
                <a:ea typeface="+mn-ea"/>
                <a:cs typeface="Segoe UI" panose="020B0502040204020203" pitchFamily="34" charset="0"/>
              </a:rPr>
              <a:t>СТАТУС </a:t>
            </a:r>
            <a:r>
              <a:rPr lang="ru-RU" sz="3200" dirty="0">
                <a:solidFill>
                  <a:srgbClr val="404040"/>
                </a:solidFill>
              </a:rPr>
              <a:t>ГОТОВНОСТИ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T Sans Bold" panose="020B0703020203020204" pitchFamily="34" charset="-52"/>
                <a:ea typeface="+mn-ea"/>
                <a:cs typeface="Segoe UI" panose="020B0502040204020203" pitchFamily="34" charset="0"/>
              </a:rPr>
              <a:t> УОТ ДЕТСКОЙ ВОДЫ </a:t>
            </a:r>
          </a:p>
        </p:txBody>
      </p:sp>
      <p:sp>
        <p:nvSpPr>
          <p:cNvPr id="27" name="Прямоугольник 45">
            <a:extLst>
              <a:ext uri="{FF2B5EF4-FFF2-40B4-BE49-F238E27FC236}">
                <a16:creationId xmlns:a16="http://schemas.microsoft.com/office/drawing/2014/main" xmlns="" id="{26C024D9-9865-207F-3BB2-E108F7EF0720}"/>
              </a:ext>
            </a:extLst>
          </p:cNvPr>
          <p:cNvSpPr/>
          <p:nvPr/>
        </p:nvSpPr>
        <p:spPr>
          <a:xfrm>
            <a:off x="4054748" y="2118028"/>
            <a:ext cx="2684804" cy="30945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098" tIns="46549" rIns="93098" bIns="46549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>
                <a:solidFill>
                  <a:srgbClr val="6D6E71"/>
                </a:solidFill>
                <a:latin typeface="PT Sans Bold" panose="020B0703020203020204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ПЛАНИРУЕМОЕ КОЛИЧЕСТВО</a:t>
            </a:r>
          </a:p>
        </p:txBody>
      </p:sp>
      <p:sp>
        <p:nvSpPr>
          <p:cNvPr id="28" name="Прямоугольник 45">
            <a:extLst>
              <a:ext uri="{FF2B5EF4-FFF2-40B4-BE49-F238E27FC236}">
                <a16:creationId xmlns:a16="http://schemas.microsoft.com/office/drawing/2014/main" xmlns="" id="{AFC5580D-1A74-3A85-FA9E-A9D6EA2DD349}"/>
              </a:ext>
            </a:extLst>
          </p:cNvPr>
          <p:cNvSpPr/>
          <p:nvPr/>
        </p:nvSpPr>
        <p:spPr>
          <a:xfrm>
            <a:off x="4052588" y="2839487"/>
            <a:ext cx="2213700" cy="30945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098" tIns="46549" rIns="93098" bIns="46549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>
                <a:solidFill>
                  <a:srgbClr val="6D6E71"/>
                </a:solidFill>
                <a:latin typeface="PT Sans Bold" panose="020B0703020203020204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ПОДКЛЮЧЕНО К ГИС МТ</a:t>
            </a:r>
          </a:p>
        </p:txBody>
      </p:sp>
      <p:sp>
        <p:nvSpPr>
          <p:cNvPr id="29" name="Прямоугольник 45">
            <a:extLst>
              <a:ext uri="{FF2B5EF4-FFF2-40B4-BE49-F238E27FC236}">
                <a16:creationId xmlns:a16="http://schemas.microsoft.com/office/drawing/2014/main" xmlns="" id="{546C869D-A604-0E94-DB2A-61E2028BA13B}"/>
              </a:ext>
            </a:extLst>
          </p:cNvPr>
          <p:cNvSpPr/>
          <p:nvPr/>
        </p:nvSpPr>
        <p:spPr>
          <a:xfrm>
            <a:off x="4043419" y="4975791"/>
            <a:ext cx="2684804" cy="30945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098" tIns="46549" rIns="93098" bIns="46549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>
                <a:solidFill>
                  <a:srgbClr val="6D6E71"/>
                </a:solidFill>
                <a:latin typeface="PT Sans Bold" panose="020B0703020203020204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ОПИСАЛИ КАРТОЧКИ ТОВАРОВ</a:t>
            </a:r>
            <a:endParaRPr lang="en-US" sz="1400" b="1" dirty="0">
              <a:solidFill>
                <a:srgbClr val="6D6E71"/>
              </a:solidFill>
              <a:latin typeface="PT Sans Bold" panose="020B0703020203020204" pitchFamily="34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Прямоугольник 45">
            <a:extLst>
              <a:ext uri="{FF2B5EF4-FFF2-40B4-BE49-F238E27FC236}">
                <a16:creationId xmlns:a16="http://schemas.microsoft.com/office/drawing/2014/main" xmlns="" id="{ED64B217-84CB-C59F-10C2-374BBABFDA45}"/>
              </a:ext>
            </a:extLst>
          </p:cNvPr>
          <p:cNvSpPr/>
          <p:nvPr/>
        </p:nvSpPr>
        <p:spPr>
          <a:xfrm>
            <a:off x="4052588" y="3562051"/>
            <a:ext cx="3315200" cy="30945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098" tIns="46549" rIns="93098" bIns="46549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>
                <a:solidFill>
                  <a:srgbClr val="6D6E71"/>
                </a:solidFill>
                <a:latin typeface="PT Sans Bold" panose="020B0703020203020204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ЗАКЛЮЧИЛИ ДОГОВОР С ОПЕРАТОРОМ</a:t>
            </a:r>
          </a:p>
        </p:txBody>
      </p:sp>
      <mc:AlternateContent xmlns:mc="http://schemas.openxmlformats.org/markup-compatibility/2006">
        <mc:Choice xmlns:cx2="http://schemas.microsoft.com/office/drawing/2015/10/21/chartex" xmlns="" Requires="cx2">
          <p:graphicFrame>
            <p:nvGraphicFramePr>
              <p:cNvPr id="32" name="Диаграмма 31">
                <a:extLst>
                  <a:ext uri="{FF2B5EF4-FFF2-40B4-BE49-F238E27FC236}">
                    <a16:creationId xmlns:a16="http://schemas.microsoft.com/office/drawing/2014/main" id="{FACAE2B8-7CD8-EA79-C665-185BDD1EBA2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57273293"/>
                  </p:ext>
                </p:extLst>
              </p:nvPr>
            </p:nvGraphicFramePr>
            <p:xfrm>
              <a:off x="513302" y="1849928"/>
              <a:ext cx="2954028" cy="439524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32" name="Диаграмма 31">
                <a:extLst>
                  <a:ext uri="{FF2B5EF4-FFF2-40B4-BE49-F238E27FC236}">
                    <a16:creationId xmlns:a16="http://schemas.microsoft.com/office/drawing/2014/main" xmlns="" xmlns:cx2="http://schemas.microsoft.com/office/drawing/2015/10/21/chartex" id="{FACAE2B8-7CD8-EA79-C665-185BDD1EBA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3302" y="1849928"/>
                <a:ext cx="2954028" cy="4395247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Прямоугольник 45">
            <a:extLst>
              <a:ext uri="{FF2B5EF4-FFF2-40B4-BE49-F238E27FC236}">
                <a16:creationId xmlns:a16="http://schemas.microsoft.com/office/drawing/2014/main" xmlns="" id="{A33AA81A-786A-B6E9-B418-FA420737F0BE}"/>
              </a:ext>
            </a:extLst>
          </p:cNvPr>
          <p:cNvSpPr/>
          <p:nvPr/>
        </p:nvSpPr>
        <p:spPr>
          <a:xfrm>
            <a:off x="4052943" y="4168611"/>
            <a:ext cx="2419779" cy="52489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098" tIns="46549" rIns="93098" bIns="46549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>
                <a:solidFill>
                  <a:srgbClr val="6D6E71"/>
                </a:solidFill>
                <a:latin typeface="PT Sans Bold" panose="020B0703020203020204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ТЕХНИЧЕСКИ ГОТОВЫ </a:t>
            </a:r>
          </a:p>
          <a:p>
            <a:r>
              <a:rPr lang="ru-RU" sz="1400" b="1" dirty="0">
                <a:solidFill>
                  <a:srgbClr val="6D6E71"/>
                </a:solidFill>
                <a:latin typeface="PT Sans Bold" panose="020B0703020203020204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(ОСНАЩЕНЫ ЛИНИИ)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DCA087CD-DD6B-7154-BBD1-9D0FD642CBCD}"/>
              </a:ext>
            </a:extLst>
          </p:cNvPr>
          <p:cNvCxnSpPr>
            <a:cxnSpLocks/>
          </p:cNvCxnSpPr>
          <p:nvPr/>
        </p:nvCxnSpPr>
        <p:spPr>
          <a:xfrm>
            <a:off x="3617247" y="2269986"/>
            <a:ext cx="349972" cy="0"/>
          </a:xfrm>
          <a:prstGeom prst="line">
            <a:avLst/>
          </a:prstGeom>
          <a:ln w="19050" cap="rnd">
            <a:solidFill>
              <a:srgbClr val="63666A"/>
            </a:solidFill>
            <a:prstDash val="sysDot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DB831B75-727F-16A5-5BE4-FFFE903B27C5}"/>
              </a:ext>
            </a:extLst>
          </p:cNvPr>
          <p:cNvCxnSpPr>
            <a:cxnSpLocks/>
          </p:cNvCxnSpPr>
          <p:nvPr/>
        </p:nvCxnSpPr>
        <p:spPr>
          <a:xfrm>
            <a:off x="3617247" y="2983077"/>
            <a:ext cx="349972" cy="0"/>
          </a:xfrm>
          <a:prstGeom prst="line">
            <a:avLst/>
          </a:prstGeom>
          <a:ln w="19050" cap="rnd">
            <a:solidFill>
              <a:srgbClr val="63666A"/>
            </a:solidFill>
            <a:prstDash val="sysDot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038C3C86-30B6-FD4F-19AE-4AB5B663DA57}"/>
              </a:ext>
            </a:extLst>
          </p:cNvPr>
          <p:cNvCxnSpPr>
            <a:cxnSpLocks/>
          </p:cNvCxnSpPr>
          <p:nvPr/>
        </p:nvCxnSpPr>
        <p:spPr>
          <a:xfrm>
            <a:off x="3617247" y="3685850"/>
            <a:ext cx="349972" cy="0"/>
          </a:xfrm>
          <a:prstGeom prst="line">
            <a:avLst/>
          </a:prstGeom>
          <a:ln w="19050" cap="rnd">
            <a:solidFill>
              <a:srgbClr val="63666A"/>
            </a:solidFill>
            <a:prstDash val="sysDot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11731B3E-53BA-EC8C-F569-67720315D68F}"/>
              </a:ext>
            </a:extLst>
          </p:cNvPr>
          <p:cNvCxnSpPr>
            <a:cxnSpLocks/>
          </p:cNvCxnSpPr>
          <p:nvPr/>
        </p:nvCxnSpPr>
        <p:spPr>
          <a:xfrm>
            <a:off x="3617247" y="4409750"/>
            <a:ext cx="349972" cy="0"/>
          </a:xfrm>
          <a:prstGeom prst="line">
            <a:avLst/>
          </a:prstGeom>
          <a:ln w="19050" cap="rnd">
            <a:solidFill>
              <a:srgbClr val="63666A"/>
            </a:solidFill>
            <a:prstDash val="sysDot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66754EB2-7EDD-D9E9-4CDF-7D60EF7CE1FC}"/>
              </a:ext>
            </a:extLst>
          </p:cNvPr>
          <p:cNvCxnSpPr>
            <a:cxnSpLocks/>
          </p:cNvCxnSpPr>
          <p:nvPr/>
        </p:nvCxnSpPr>
        <p:spPr>
          <a:xfrm>
            <a:off x="3617247" y="5086025"/>
            <a:ext cx="349972" cy="0"/>
          </a:xfrm>
          <a:prstGeom prst="line">
            <a:avLst/>
          </a:prstGeom>
          <a:ln w="19050" cap="rnd">
            <a:solidFill>
              <a:srgbClr val="63666A"/>
            </a:solidFill>
            <a:prstDash val="sysDot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Диаграмма 45">
            <a:extLst>
              <a:ext uri="{FF2B5EF4-FFF2-40B4-BE49-F238E27FC236}">
                <a16:creationId xmlns:a16="http://schemas.microsoft.com/office/drawing/2014/main" xmlns="" id="{F9277CDC-5CB2-D44A-8456-6806D60DD5D0}"/>
              </a:ext>
            </a:extLst>
          </p:cNvPr>
          <p:cNvGraphicFramePr/>
          <p:nvPr/>
        </p:nvGraphicFramePr>
        <p:xfrm>
          <a:off x="2821919" y="4011019"/>
          <a:ext cx="636972" cy="71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Прямоугольник 33">
            <a:extLst>
              <a:ext uri="{FF2B5EF4-FFF2-40B4-BE49-F238E27FC236}">
                <a16:creationId xmlns:a16="http://schemas.microsoft.com/office/drawing/2014/main" xmlns="" id="{47D6B993-E0D2-C58E-144C-55AF45C539AC}"/>
              </a:ext>
            </a:extLst>
          </p:cNvPr>
          <p:cNvSpPr/>
          <p:nvPr/>
        </p:nvSpPr>
        <p:spPr>
          <a:xfrm>
            <a:off x="3063292" y="4349553"/>
            <a:ext cx="271523" cy="172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404040"/>
                </a:solidFill>
                <a:latin typeface="PT Sans Regular"/>
                <a:cs typeface="Segoe UI" panose="020B0502040204020203" pitchFamily="34" charset="0"/>
              </a:rPr>
              <a:t>63</a:t>
            </a:r>
          </a:p>
        </p:txBody>
      </p:sp>
      <p:sp>
        <p:nvSpPr>
          <p:cNvPr id="48" name="Прямоугольник 33">
            <a:extLst>
              <a:ext uri="{FF2B5EF4-FFF2-40B4-BE49-F238E27FC236}">
                <a16:creationId xmlns:a16="http://schemas.microsoft.com/office/drawing/2014/main" xmlns="" id="{A4270BC5-9323-4D33-0070-5FDFC8C07465}"/>
              </a:ext>
            </a:extLst>
          </p:cNvPr>
          <p:cNvSpPr/>
          <p:nvPr/>
        </p:nvSpPr>
        <p:spPr>
          <a:xfrm>
            <a:off x="3272124" y="4360214"/>
            <a:ext cx="177988" cy="1001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800" dirty="0">
                <a:solidFill>
                  <a:srgbClr val="404040"/>
                </a:solidFill>
                <a:latin typeface="PT Sans Regular"/>
                <a:cs typeface="Segoe UI" panose="020B0502040204020203" pitchFamily="34" charset="0"/>
              </a:rPr>
              <a:t>%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90CA7866-AA3D-C79E-4A57-C91B2C42AD59}"/>
              </a:ext>
            </a:extLst>
          </p:cNvPr>
          <p:cNvSpPr/>
          <p:nvPr/>
        </p:nvSpPr>
        <p:spPr>
          <a:xfrm>
            <a:off x="8034726" y="2040834"/>
            <a:ext cx="456288" cy="456288"/>
          </a:xfrm>
          <a:prstGeom prst="ellipse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A46ED69F-7FDC-3E1A-9C9C-4D8D0B4F2AF3}"/>
              </a:ext>
            </a:extLst>
          </p:cNvPr>
          <p:cNvSpPr txBox="1"/>
          <p:nvPr/>
        </p:nvSpPr>
        <p:spPr>
          <a:xfrm>
            <a:off x="8527553" y="2051400"/>
            <a:ext cx="2618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404040"/>
                </a:solidFill>
                <a:latin typeface="PT Sans Bold" panose="020B0703020203020204" pitchFamily="34" charset="-52"/>
                <a:ea typeface="PT Sans Bold" panose="020B0703020203020204" pitchFamily="34" charset="-52"/>
                <a:cs typeface="Segoe UI" panose="020B0502040204020203" pitchFamily="34" charset="0"/>
              </a:rPr>
              <a:t>С 1 СЕНТЯБРЯ 2023</a:t>
            </a:r>
            <a:endParaRPr lang="x-none" sz="2000" b="1" dirty="0">
              <a:solidFill>
                <a:srgbClr val="404040"/>
              </a:solidFill>
              <a:latin typeface="PT Sans Bold" panose="020B0703020203020204" pitchFamily="34" charset="-52"/>
              <a:ea typeface="PT Sans Bold" panose="020B0703020203020204" pitchFamily="34" charset="-52"/>
              <a:cs typeface="Segoe UI" panose="020B0502040204020203" pitchFamily="34" charset="0"/>
            </a:endParaRPr>
          </a:p>
        </p:txBody>
      </p:sp>
      <p:pic>
        <p:nvPicPr>
          <p:cNvPr id="64" name="Picture 46">
            <a:extLst>
              <a:ext uri="{FF2B5EF4-FFF2-40B4-BE49-F238E27FC236}">
                <a16:creationId xmlns:a16="http://schemas.microsoft.com/office/drawing/2014/main" xmlns="" id="{5090798E-1E16-9393-4AAC-6F31490D65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860024" y="2004295"/>
            <a:ext cx="492827" cy="492827"/>
          </a:xfrm>
          <a:prstGeom prst="rect">
            <a:avLst/>
          </a:prstGeom>
        </p:spPr>
      </p:pic>
      <p:sp>
        <p:nvSpPr>
          <p:cNvPr id="65" name="Rectangle 90">
            <a:extLst>
              <a:ext uri="{FF2B5EF4-FFF2-40B4-BE49-F238E27FC236}">
                <a16:creationId xmlns:a16="http://schemas.microsoft.com/office/drawing/2014/main" xmlns="" id="{3E4DAEB9-A882-A77E-482B-24C0B40EB137}"/>
              </a:ext>
            </a:extLst>
          </p:cNvPr>
          <p:cNvSpPr/>
          <p:nvPr/>
        </p:nvSpPr>
        <p:spPr>
          <a:xfrm>
            <a:off x="8527552" y="2523461"/>
            <a:ext cx="3151145" cy="553998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ru-RU" sz="12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Обязательная регистрация в системе маркировки и обязательная маркировка детской воды</a:t>
            </a: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BA08DB88-D4A1-85E9-493F-F8D65663700B}"/>
              </a:ext>
            </a:extLst>
          </p:cNvPr>
          <p:cNvSpPr/>
          <p:nvPr/>
        </p:nvSpPr>
        <p:spPr>
          <a:xfrm>
            <a:off x="8034726" y="3341952"/>
            <a:ext cx="456288" cy="456288"/>
          </a:xfrm>
          <a:prstGeom prst="ellipse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8CB7CCF-0976-0E77-2B61-B7DAA827316E}"/>
              </a:ext>
            </a:extLst>
          </p:cNvPr>
          <p:cNvSpPr txBox="1"/>
          <p:nvPr/>
        </p:nvSpPr>
        <p:spPr>
          <a:xfrm>
            <a:off x="8527553" y="3352518"/>
            <a:ext cx="2618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404040"/>
                </a:solidFill>
                <a:latin typeface="PT Sans Bold" panose="020B0703020203020204" pitchFamily="34" charset="-52"/>
                <a:ea typeface="PT Sans Bold" panose="020B0703020203020204" pitchFamily="34" charset="-52"/>
                <a:cs typeface="Segoe UI" panose="020B0502040204020203" pitchFamily="34" charset="0"/>
              </a:rPr>
              <a:t>С 1 МАРТА 2024</a:t>
            </a:r>
          </a:p>
        </p:txBody>
      </p:sp>
      <p:sp>
        <p:nvSpPr>
          <p:cNvPr id="69" name="Rectangle 90">
            <a:extLst>
              <a:ext uri="{FF2B5EF4-FFF2-40B4-BE49-F238E27FC236}">
                <a16:creationId xmlns:a16="http://schemas.microsoft.com/office/drawing/2014/main" xmlns="" id="{E45EFDB2-F70A-0022-C74E-E8A551BC4785}"/>
              </a:ext>
            </a:extLst>
          </p:cNvPr>
          <p:cNvSpPr/>
          <p:nvPr/>
        </p:nvSpPr>
        <p:spPr>
          <a:xfrm>
            <a:off x="8527552" y="3824579"/>
            <a:ext cx="2705645" cy="553998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ru-RU" sz="12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Подключение к ЭДО в ОСУ, подача сведений о выводе из оборота в ОСУ в систему маркировки</a:t>
            </a:r>
          </a:p>
        </p:txBody>
      </p:sp>
      <p:pic>
        <p:nvPicPr>
          <p:cNvPr id="70" name="Picture 44">
            <a:extLst>
              <a:ext uri="{FF2B5EF4-FFF2-40B4-BE49-F238E27FC236}">
                <a16:creationId xmlns:a16="http://schemas.microsoft.com/office/drawing/2014/main" xmlns="" id="{90E46E24-3F46-65B3-35A1-E4F17F1F77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827958" y="3291616"/>
            <a:ext cx="524894" cy="524894"/>
          </a:xfrm>
          <a:prstGeom prst="rect">
            <a:avLst/>
          </a:prstGeom>
        </p:spPr>
      </p:pic>
      <p:sp>
        <p:nvSpPr>
          <p:cNvPr id="71" name="Rectangle 90">
            <a:extLst>
              <a:ext uri="{FF2B5EF4-FFF2-40B4-BE49-F238E27FC236}">
                <a16:creationId xmlns:a16="http://schemas.microsoft.com/office/drawing/2014/main" xmlns="" id="{CB3EB626-567B-1A90-9C43-917C52F61282}"/>
              </a:ext>
            </a:extLst>
          </p:cNvPr>
          <p:cNvSpPr/>
          <p:nvPr/>
        </p:nvSpPr>
        <p:spPr>
          <a:xfrm>
            <a:off x="8527552" y="4468896"/>
            <a:ext cx="3287727" cy="369332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ru-RU" sz="12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Продажа маркированной продукции </a:t>
            </a:r>
            <a:endParaRPr lang="en-US" sz="1200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через кассу с подачей сведений в ГИС МТ</a:t>
            </a: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xmlns="" id="{418AE011-F028-9022-E1E5-1CA0E05A09EA}"/>
              </a:ext>
            </a:extLst>
          </p:cNvPr>
          <p:cNvSpPr/>
          <p:nvPr/>
        </p:nvSpPr>
        <p:spPr>
          <a:xfrm>
            <a:off x="8034726" y="5165784"/>
            <a:ext cx="456288" cy="456288"/>
          </a:xfrm>
          <a:prstGeom prst="ellipse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0DD0E2A8-F91A-9BB1-8AA1-CEC756AF4B35}"/>
              </a:ext>
            </a:extLst>
          </p:cNvPr>
          <p:cNvSpPr txBox="1"/>
          <p:nvPr/>
        </p:nvSpPr>
        <p:spPr>
          <a:xfrm>
            <a:off x="8527553" y="5176350"/>
            <a:ext cx="2618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404040"/>
                </a:solidFill>
                <a:latin typeface="PT Sans Bold" panose="020B0703020203020204" pitchFamily="34" charset="-52"/>
                <a:ea typeface="PT Sans Bold" panose="020B0703020203020204" pitchFamily="34" charset="-52"/>
                <a:cs typeface="Segoe UI" panose="020B0502040204020203" pitchFamily="34" charset="0"/>
              </a:rPr>
              <a:t>С 1 МАРТА 202</a:t>
            </a:r>
            <a:r>
              <a:rPr lang="en-US" sz="2000" b="1" dirty="0">
                <a:solidFill>
                  <a:srgbClr val="404040"/>
                </a:solidFill>
                <a:latin typeface="PT Sans Bold" panose="020B0703020203020204" pitchFamily="34" charset="-52"/>
                <a:ea typeface="PT Sans Bold" panose="020B0703020203020204" pitchFamily="34" charset="-52"/>
                <a:cs typeface="Segoe UI" panose="020B0502040204020203" pitchFamily="34" charset="0"/>
              </a:rPr>
              <a:t>5</a:t>
            </a:r>
            <a:endParaRPr lang="ru-RU" sz="2000" b="1" dirty="0">
              <a:solidFill>
                <a:srgbClr val="404040"/>
              </a:solidFill>
              <a:latin typeface="PT Sans Bold" panose="020B0703020203020204" pitchFamily="34" charset="-52"/>
              <a:ea typeface="PT Sans Bold" panose="020B0703020203020204" pitchFamily="34" charset="-52"/>
              <a:cs typeface="Segoe UI" panose="020B0502040204020203" pitchFamily="34" charset="0"/>
            </a:endParaRPr>
          </a:p>
        </p:txBody>
      </p:sp>
      <p:sp>
        <p:nvSpPr>
          <p:cNvPr id="74" name="Rectangle 90">
            <a:extLst>
              <a:ext uri="{FF2B5EF4-FFF2-40B4-BE49-F238E27FC236}">
                <a16:creationId xmlns:a16="http://schemas.microsoft.com/office/drawing/2014/main" xmlns="" id="{1B145D4D-580A-36C5-AC8A-19B1D6D80FEF}"/>
              </a:ext>
            </a:extLst>
          </p:cNvPr>
          <p:cNvSpPr/>
          <p:nvPr/>
        </p:nvSpPr>
        <p:spPr>
          <a:xfrm>
            <a:off x="8527551" y="5648410"/>
            <a:ext cx="3287729" cy="369332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ru-RU" sz="12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Переход на </a:t>
            </a:r>
            <a:r>
              <a:rPr lang="ru-RU" sz="1200" dirty="0" err="1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поэкземплярный</a:t>
            </a:r>
            <a:r>
              <a:rPr lang="ru-RU" sz="12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 учёт </a:t>
            </a:r>
            <a:endParaRPr lang="en-US" sz="1200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по ЭДО и при передаче данных в ГИС МТ</a:t>
            </a:r>
          </a:p>
        </p:txBody>
      </p:sp>
      <p:pic>
        <p:nvPicPr>
          <p:cNvPr id="75" name="Picture 44">
            <a:extLst>
              <a:ext uri="{FF2B5EF4-FFF2-40B4-BE49-F238E27FC236}">
                <a16:creationId xmlns:a16="http://schemas.microsoft.com/office/drawing/2014/main" xmlns="" id="{AF9219D4-32BB-C9C1-4CAB-FACC5A9142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827958" y="5115448"/>
            <a:ext cx="524894" cy="52489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6E216CB-F97F-5AAD-CA21-F3F8F8F7BE7E}"/>
              </a:ext>
            </a:extLst>
          </p:cNvPr>
          <p:cNvSpPr txBox="1"/>
          <p:nvPr/>
        </p:nvSpPr>
        <p:spPr>
          <a:xfrm>
            <a:off x="7860024" y="6386642"/>
            <a:ext cx="415731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1800" b="1" i="0" u="none" strike="noStrike" kern="1200" cap="none" spc="0" normalizeH="0" baseline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T Sans Bold" panose="020B0703020203020204" pitchFamily="34" charset="-52"/>
                <a:ea typeface="+mn-ea"/>
                <a:cs typeface="Segoe UI" panose="020B0502040204020203" pitchFamily="34" charset="0"/>
              </a:defRPr>
            </a:pPr>
            <a:r>
              <a:rPr lang="ru-RU" sz="1050" dirty="0">
                <a:solidFill>
                  <a:prstClr val="black">
                    <a:lumMod val="75000"/>
                    <a:lumOff val="25000"/>
                  </a:prstClr>
                </a:solidFill>
                <a:latin typeface="PT Sans Bold" panose="020B0703020203020204" pitchFamily="34" charset="-52"/>
                <a:cs typeface="Segoe UI" panose="020B0502040204020203" pitchFamily="34" charset="0"/>
              </a:rPr>
              <a:t>* Этапы указаны в соответствии с проектом постановления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942216" y="6315513"/>
            <a:ext cx="34965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500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1D0B9A8-1FC2-7275-5C32-575348F5193F}"/>
              </a:ext>
            </a:extLst>
          </p:cNvPr>
          <p:cNvSpPr/>
          <p:nvPr/>
        </p:nvSpPr>
        <p:spPr>
          <a:xfrm>
            <a:off x="-12090" y="0"/>
            <a:ext cx="6096000" cy="6858000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4" name="Picture 29">
            <a:extLst>
              <a:ext uri="{FF2B5EF4-FFF2-40B4-BE49-F238E27FC236}">
                <a16:creationId xmlns:a16="http://schemas.microsoft.com/office/drawing/2014/main" xmlns="" id="{4B0CB3D7-D926-6700-4F29-6CB039CD9F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5339918" y="1838325"/>
            <a:ext cx="3723765" cy="51850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587B020-D92F-AA46-BE48-11E076B47043}"/>
              </a:ext>
            </a:extLst>
          </p:cNvPr>
          <p:cNvSpPr txBox="1"/>
          <p:nvPr/>
        </p:nvSpPr>
        <p:spPr>
          <a:xfrm>
            <a:off x="437342" y="2073220"/>
            <a:ext cx="4977140" cy="220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Участники вправе не применять контрольно-кассовую технику (ККТ) (Статья 2 п. 3 ФЗ 54).  Исключение, позволяющее не использовать ККТ в отдаленных и труднодоступных местностях, не распространяется на участников, использующих автоматическое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устройство для расчетов, а также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осуществляющих торговлю подакцизными товарами (пункт 8 ст. 2 54-ФЗ).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FD9591F-8658-D724-C5B4-E9E923335086}"/>
              </a:ext>
            </a:extLst>
          </p:cNvPr>
          <p:cNvSpPr txBox="1"/>
          <p:nvPr/>
        </p:nvSpPr>
        <p:spPr>
          <a:xfrm>
            <a:off x="6967878" y="2073220"/>
            <a:ext cx="4786781" cy="1936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6363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Участники могут применять ККТ в режиме, не предусматривающем обязательной передачи фискальных документов в налоговые органы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6363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 оператору маркировки в электронной форме через оператора фискальных данных  (ОФД) (Статья 2 п. 7 ФЗ 54), т.е. использовать «автономную» контрольно-кассовую технику.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DA16C20-230B-A29B-3C6C-534E933386A3}"/>
              </a:ext>
            </a:extLst>
          </p:cNvPr>
          <p:cNvSpPr txBox="1"/>
          <p:nvPr/>
        </p:nvSpPr>
        <p:spPr>
          <a:xfrm>
            <a:off x="377600" y="997877"/>
            <a:ext cx="5555367" cy="790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ОТДАЛЕННЫЕ И ТРУДНОДОСТУПНЫЕ МЕСТНОСТИ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FBB2364-5309-69A4-2E8A-02DCD09FBF3D}"/>
              </a:ext>
            </a:extLst>
          </p:cNvPr>
          <p:cNvSpPr txBox="1"/>
          <p:nvPr/>
        </p:nvSpPr>
        <p:spPr>
          <a:xfrm>
            <a:off x="437342" y="4556709"/>
            <a:ext cx="4710012" cy="1409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Перечень отдаленных или труднодоступных местностей утверждается органом государственной власти Российской Федерации для каждого субъекта Российской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Ф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едерации и публикуется на его официальном сайте. 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661413A-E0AD-950E-5D56-F5E43734C6DB}"/>
              </a:ext>
            </a:extLst>
          </p:cNvPr>
          <p:cNvSpPr txBox="1"/>
          <p:nvPr/>
        </p:nvSpPr>
        <p:spPr>
          <a:xfrm>
            <a:off x="6967878" y="4556709"/>
            <a:ext cx="4468040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6363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Перечень отдаленных от сетей связи местностей утверждается органом государственной власти Российской Федерации для каждого субъекта </a:t>
            </a:r>
            <a:r>
              <a:rPr lang="ru-RU" sz="1600" dirty="0">
                <a:solidFill>
                  <a:srgbClr val="3636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Российской Федерации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6363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 публикуется на его официальном сайте. 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0218C18-F2B9-3B74-B8ED-C32EA249D6B7}"/>
              </a:ext>
            </a:extLst>
          </p:cNvPr>
          <p:cNvSpPr txBox="1"/>
          <p:nvPr/>
        </p:nvSpPr>
        <p:spPr>
          <a:xfrm>
            <a:off x="6967878" y="997877"/>
            <a:ext cx="4612600" cy="790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ОТДАЛЕННЫЕ ОТ СЕТЕЙ СВЯЗИ МЕСТНОСТИ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B1DF7E-1B49-B0D6-9ED6-ACB43D3322EF}"/>
              </a:ext>
            </a:extLst>
          </p:cNvPr>
          <p:cNvSpPr txBox="1"/>
          <p:nvPr/>
        </p:nvSpPr>
        <p:spPr>
          <a:xfrm>
            <a:off x="358946" y="177554"/>
            <a:ext cx="57249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СОГЛАСНО ФЗ-54 ВЫДЕЛЯЕТСЯ ДВА ВИДА ОСОБЫХ МЕСТНОСТЕЙ:</a:t>
            </a:r>
          </a:p>
        </p:txBody>
      </p:sp>
      <p:sp>
        <p:nvSpPr>
          <p:cNvPr id="11" name="Номер слайда 4">
            <a:extLst>
              <a:ext uri="{FF2B5EF4-FFF2-40B4-BE49-F238E27FC236}">
                <a16:creationId xmlns:a16="http://schemas.microsoft.com/office/drawing/2014/main" xmlns="" id="{7E2AEC20-C31F-4500-80C0-F02FA7C2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9778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3CFA6-795A-48F0-AA11-CE4B17698FB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39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xmlns="" id="{F164D22C-992A-6C01-767B-657DEC6348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576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C6E1F736-2CCB-8856-F1F1-2C55BC1F8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973623"/>
              </p:ext>
            </p:extLst>
          </p:nvPr>
        </p:nvGraphicFramePr>
        <p:xfrm>
          <a:off x="688270" y="1301263"/>
          <a:ext cx="11096188" cy="5215536"/>
        </p:xfrm>
        <a:graphic>
          <a:graphicData uri="http://schemas.openxmlformats.org/drawingml/2006/table">
            <a:tbl>
              <a:tblPr/>
              <a:tblGrid>
                <a:gridCol w="4683830">
                  <a:extLst>
                    <a:ext uri="{9D8B030D-6E8A-4147-A177-3AD203B41FA5}">
                      <a16:colId xmlns:a16="http://schemas.microsoft.com/office/drawing/2014/main" xmlns="" val="511929807"/>
                    </a:ext>
                  </a:extLst>
                </a:gridCol>
                <a:gridCol w="6412358">
                  <a:extLst>
                    <a:ext uri="{9D8B030D-6E8A-4147-A177-3AD203B41FA5}">
                      <a16:colId xmlns:a16="http://schemas.microsoft.com/office/drawing/2014/main" xmlns="" val="3938416794"/>
                    </a:ext>
                  </a:extLst>
                </a:gridCol>
              </a:tblGrid>
              <a:tr h="461677">
                <a:tc rowSpan="2">
                  <a:txBody>
                    <a:bodyPr/>
                    <a:lstStyle/>
                    <a:p>
                      <a:pPr marL="144000" algn="l" rtl="0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ПРОИЗВОДСТВО В отдаленных</a:t>
                      </a:r>
                      <a:b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труднодоступных</a:t>
                      </a:r>
                      <a:r>
                        <a:rPr lang="ru-RU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местностях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Описание карточки товара – эмиссия 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кодов маркировки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отчет о нанесении.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6742563"/>
                  </a:ext>
                </a:extLst>
              </a:tr>
              <a:tr h="514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lvl="0" algn="l" rtl="0" fontAlgn="b"/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Ввод в оборот в течение 30 календарных дней.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1655379"/>
                  </a:ext>
                </a:extLst>
              </a:tr>
              <a:tr h="1002323">
                <a:tc>
                  <a:txBody>
                    <a:bodyPr/>
                    <a:lstStyle/>
                    <a:p>
                      <a:pPr marL="144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ОБОРОТ в отдаленных и труднодоступных</a:t>
                      </a:r>
                      <a:r>
                        <a:rPr lang="ru-RU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местностях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Сведения об обороте кодов маркировки передаются в течение 30 календарных дней в формате УПД, подписанного с двух сторон.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548100"/>
                  </a:ext>
                </a:extLst>
              </a:tr>
              <a:tr h="1390558">
                <a:tc>
                  <a:txBody>
                    <a:bodyPr/>
                    <a:lstStyle/>
                    <a:p>
                      <a:pPr marL="144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ПРОДАЖА В отдаленных</a:t>
                      </a:r>
                      <a:b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труднодоступных</a:t>
                      </a:r>
                      <a:r>
                        <a:rPr lang="ru-RU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местностях через ККТ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ККТ в режиме, не предусматривающем обязательную передачу ФД в налоговые органы и Оператору-ЦРПТ, подача сведений о кодах маркировки в личном кабинете в течение 30 календарных дней. </a:t>
                      </a:r>
                    </a:p>
                    <a:p>
                      <a:pPr marL="180000" lv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требованию покупателя продавец обязан предоставить документ, подтверждающий расчет, без указания кода маркировки.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7584245"/>
                  </a:ext>
                </a:extLst>
              </a:tr>
              <a:tr h="923355">
                <a:tc>
                  <a:txBody>
                    <a:bodyPr/>
                    <a:lstStyle/>
                    <a:p>
                      <a:pPr marL="144000" algn="l" rtl="0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ОТГРУЗКА ИЗ отдаленных</a:t>
                      </a:r>
                      <a:b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труднодоступных</a:t>
                      </a:r>
                      <a:r>
                        <a:rPr lang="ru-RU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местностей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Сведения об обороте кодов маркировки передаются в течение 30 календарных дней в форме УПД, подписанного обеими сторонами.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5645288"/>
                  </a:ext>
                </a:extLst>
              </a:tr>
              <a:tr h="923355">
                <a:tc>
                  <a:txBody>
                    <a:bodyPr/>
                    <a:lstStyle/>
                    <a:p>
                      <a:pPr marL="144000" algn="l" rtl="0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ОТГРУЗКА В отдаленные</a:t>
                      </a:r>
                      <a:b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труднодоступные</a:t>
                      </a:r>
                      <a:r>
                        <a:rPr lang="ru-RU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местности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Сведения об обороте кодов маркировки передаются в течение 30 календарных дней в форме УПД, подписанного обеими сторонами.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7400343"/>
                  </a:ext>
                </a:extLst>
              </a:tr>
            </a:tbl>
          </a:graphicData>
        </a:graphic>
      </p:graphicFrame>
      <p:sp>
        <p:nvSpPr>
          <p:cNvPr id="2" name="Rounded Rectangle 31">
            <a:extLst>
              <a:ext uri="{FF2B5EF4-FFF2-40B4-BE49-F238E27FC236}">
                <a16:creationId xmlns:a16="http://schemas.microsoft.com/office/drawing/2014/main" xmlns="" id="{1BD5C2D4-A71A-5168-0809-DB8B74CB50E2}"/>
              </a:ext>
            </a:extLst>
          </p:cNvPr>
          <p:cNvSpPr/>
          <p:nvPr/>
        </p:nvSpPr>
        <p:spPr>
          <a:xfrm>
            <a:off x="515999" y="360000"/>
            <a:ext cx="11443119" cy="720000"/>
          </a:xfrm>
          <a:prstGeom prst="roundRect">
            <a:avLst>
              <a:gd name="adj" fmla="val 15713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400" b="1" i="0" u="none" strike="noStrike" kern="1200" cap="none" spc="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E71FD0-F15F-51C2-9261-05D0FB5D788F}"/>
              </a:ext>
            </a:extLst>
          </p:cNvPr>
          <p:cNvSpPr txBox="1"/>
          <p:nvPr/>
        </p:nvSpPr>
        <p:spPr>
          <a:xfrm>
            <a:off x="688270" y="477914"/>
            <a:ext cx="11096188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СВОДНАЯ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xmlns="" val="1880379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xmlns="" id="{8E841189-6E24-49EA-9893-B74D2F36E95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0DA157E-3865-0A4C-9D6C-6B8A3E58F8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6329"/>
          <a:stretch/>
        </p:blipFill>
        <p:spPr>
          <a:xfrm>
            <a:off x="3047999" y="-1"/>
            <a:ext cx="9144001" cy="685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1F73F6B-46B6-EF4B-B677-B2FA21DE481E}"/>
              </a:ext>
            </a:extLst>
          </p:cNvPr>
          <p:cNvSpPr/>
          <p:nvPr/>
        </p:nvSpPr>
        <p:spPr>
          <a:xfrm>
            <a:off x="0" y="-1"/>
            <a:ext cx="6096000" cy="6858000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highlight>
                <a:srgbClr val="595959"/>
              </a:highlight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E3CF5F0-1F20-6A4B-BB05-99540B8F50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24968" y="5015463"/>
            <a:ext cx="3920996" cy="733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C9DE1D-9F2E-AC28-15D8-299CF5856FD3}"/>
              </a:ext>
            </a:extLst>
          </p:cNvPr>
          <p:cNvSpPr txBox="1"/>
          <p:nvPr/>
        </p:nvSpPr>
        <p:spPr>
          <a:xfrm>
            <a:off x="734676" y="3395176"/>
            <a:ext cx="41418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ea typeface="Segoe UI Semibold" panose="020B0502040204020203" pitchFamily="34" charset="0"/>
                <a:cs typeface="Segoe UI" panose="020B0502040204020203" pitchFamily="34" charset="0"/>
              </a:rPr>
              <a:t>Для участия в эксперименте участник направляет заявку на </a:t>
            </a:r>
            <a:r>
              <a:rPr lang="en-US" sz="1600" dirty="0">
                <a:solidFill>
                  <a:srgbClr val="FFFF00"/>
                </a:solidFill>
                <a:latin typeface="Segoe UI" panose="020B0502040204020203" pitchFamily="34" charset="0"/>
                <a:ea typeface="Segoe UI Semibold" panose="020B0502040204020203" pitchFamily="34" charset="0"/>
                <a:cs typeface="Segoe UI" panose="020B0502040204020203" pitchFamily="34" charset="0"/>
              </a:rPr>
              <a:t>drinks@crpt.ru</a:t>
            </a:r>
            <a:endParaRPr lang="ru-RU" sz="1600" dirty="0">
              <a:solidFill>
                <a:srgbClr val="FFFF00"/>
              </a:solidFill>
              <a:latin typeface="Segoe UI" panose="020B0502040204020203" pitchFamily="34" charset="0"/>
              <a:ea typeface="Segoe UI Semibold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70E74A-7E54-9ECF-691B-CB3DF2BA5D16}"/>
              </a:ext>
            </a:extLst>
          </p:cNvPr>
          <p:cNvSpPr txBox="1"/>
          <p:nvPr/>
        </p:nvSpPr>
        <p:spPr>
          <a:xfrm>
            <a:off x="734676" y="4062996"/>
            <a:ext cx="41418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ea typeface="Segoe UI Semibold" panose="020B0502040204020203" pitchFamily="34" charset="0"/>
                <a:cs typeface="Segoe UI" panose="020B0502040204020203" pitchFamily="34" charset="0"/>
              </a:rPr>
              <a:t>По всем вопросам упакованной воды  </a:t>
            </a:r>
            <a:r>
              <a:rPr lang="en-US" sz="1600" dirty="0">
                <a:solidFill>
                  <a:srgbClr val="FFFF00"/>
                </a:solidFill>
                <a:latin typeface="Segoe UI" panose="020B0502040204020203" pitchFamily="34" charset="0"/>
                <a:ea typeface="Segoe UI Semibold" panose="020B0502040204020203" pitchFamily="34" charset="0"/>
                <a:cs typeface="Segoe UI" panose="020B0502040204020203" pitchFamily="34" charset="0"/>
              </a:rPr>
              <a:t>water@crpt.ru</a:t>
            </a:r>
            <a:endParaRPr lang="ru-RU" sz="1600" dirty="0">
              <a:solidFill>
                <a:srgbClr val="FFFF00"/>
              </a:solidFill>
              <a:latin typeface="Segoe UI" panose="020B0502040204020203" pitchFamily="34" charset="0"/>
              <a:ea typeface="Segoe UI Semibold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92666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iaNt5tRDyptgaA4sqg2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iaNt5tRDyptgaA4sqg2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E3D0BD3DC96C34896F5A413E48494A5" ma:contentTypeVersion="16" ma:contentTypeDescription="Создание документа." ma:contentTypeScope="" ma:versionID="e8386678a9c3dcb7ba970ad771423c82">
  <xsd:schema xmlns:xsd="http://www.w3.org/2001/XMLSchema" xmlns:xs="http://www.w3.org/2001/XMLSchema" xmlns:p="http://schemas.microsoft.com/office/2006/metadata/properties" xmlns:ns2="14c0de77-c0cc-4d76-b766-f17aec7e8faf" xmlns:ns3="e5b2fe6c-a89c-4006-b884-e4d8ffca6dca" targetNamespace="http://schemas.microsoft.com/office/2006/metadata/properties" ma:root="true" ma:fieldsID="f809bcfbacbdcfa6e9409f5c719a2493" ns2:_="" ns3:_="">
    <xsd:import namespace="14c0de77-c0cc-4d76-b766-f17aec7e8faf"/>
    <xsd:import namespace="e5b2fe6c-a89c-4006-b884-e4d8ffca6dc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0de77-c0cc-4d76-b766-f17aec7e8fa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3c90b2b-7bac-441e-84f8-a9098cc6da53}" ma:internalName="TaxCatchAll" ma:showField="CatchAllData" ma:web="14c0de77-c0cc-4d76-b766-f17aec7e8f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b2fe6c-a89c-4006-b884-e4d8ffca6d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915919eb-8f89-4ff6-a49a-b61123df44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5b2fe6c-a89c-4006-b884-e4d8ffca6dca">
      <Terms xmlns="http://schemas.microsoft.com/office/infopath/2007/PartnerControls"/>
    </lcf76f155ced4ddcb4097134ff3c332f>
    <TaxCatchAll xmlns="14c0de77-c0cc-4d76-b766-f17aec7e8faf" xsi:nil="true"/>
  </documentManagement>
</p:properties>
</file>

<file path=customXml/itemProps1.xml><?xml version="1.0" encoding="utf-8"?>
<ds:datastoreItem xmlns:ds="http://schemas.openxmlformats.org/officeDocument/2006/customXml" ds:itemID="{62EFCD41-D149-420F-99F1-8ECCACD34E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C6094B-482D-48A2-9900-CC198A2783EA}">
  <ds:schemaRefs>
    <ds:schemaRef ds:uri="14c0de77-c0cc-4d76-b766-f17aec7e8faf"/>
    <ds:schemaRef ds:uri="e5b2fe6c-a89c-4006-b884-e4d8ffca6dc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ACAFF75-CD46-4927-99C6-3282058DDBBF}">
  <ds:schemaRefs>
    <ds:schemaRef ds:uri="e5b2fe6c-a89c-4006-b884-e4d8ffca6dca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14c0de77-c0cc-4d76-b766-f17aec7e8faf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696</Words>
  <Application>Microsoft Office PowerPoint</Application>
  <PresentationFormat>Произвольный</PresentationFormat>
  <Paragraphs>146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Самохвалова Татьяна</dc:creator>
  <cp:lastModifiedBy>Economist-Lar</cp:lastModifiedBy>
  <cp:revision>28</cp:revision>
  <dcterms:created xsi:type="dcterms:W3CDTF">2023-02-22T10:44:41Z</dcterms:created>
  <dcterms:modified xsi:type="dcterms:W3CDTF">2023-05-30T05:51:30Z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0x0101004E3D0BD3DC96C34896F5A413E48494A5</vt:lpwstr>
  </property>
  <property fmtid="{D5CDD505-2E9C-101B-9397-08002B2CF9AE}" pid="3" name="MediaServiceImageTags">
    <vt:lpwstr/>
  </property>
</Properties>
</file>